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</p:sldMasterIdLst>
  <p:sldIdLst>
    <p:sldId id="256" r:id="rId2"/>
    <p:sldId id="290" r:id="rId3"/>
    <p:sldId id="257" r:id="rId4"/>
    <p:sldId id="258" r:id="rId5"/>
    <p:sldId id="259" r:id="rId6"/>
    <p:sldId id="264" r:id="rId7"/>
    <p:sldId id="287" r:id="rId8"/>
    <p:sldId id="265" r:id="rId9"/>
    <p:sldId id="266" r:id="rId10"/>
    <p:sldId id="291" r:id="rId11"/>
    <p:sldId id="275" r:id="rId12"/>
    <p:sldId id="281" r:id="rId13"/>
    <p:sldId id="282" r:id="rId14"/>
    <p:sldId id="283" r:id="rId15"/>
    <p:sldId id="286" r:id="rId16"/>
    <p:sldId id="280" r:id="rId17"/>
    <p:sldId id="284" r:id="rId18"/>
    <p:sldId id="285" r:id="rId19"/>
    <p:sldId id="298" r:id="rId20"/>
    <p:sldId id="299" r:id="rId21"/>
    <p:sldId id="300" r:id="rId22"/>
    <p:sldId id="301" r:id="rId23"/>
    <p:sldId id="292" r:id="rId24"/>
    <p:sldId id="295" r:id="rId25"/>
    <p:sldId id="296" r:id="rId26"/>
    <p:sldId id="274" r:id="rId27"/>
    <p:sldId id="297" r:id="rId28"/>
    <p:sldId id="29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332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38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844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17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13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46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994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5029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192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65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434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39850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>
                <a:latin typeface="Arial" charset="0"/>
                <a:ea typeface="MS Gothic" pitchFamily="49" charset="-128"/>
                <a:cs typeface="Arial" pitchFamily="34" charset="0"/>
              </a:defRPr>
            </a:lvl1pPr>
          </a:lstStyle>
          <a:p>
            <a:pPr>
              <a:defRPr/>
            </a:pPr>
            <a:fld id="{98FF23DA-CE10-44B8-94E4-D3FD0FB3580A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39850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>
                <a:latin typeface="Arial" charset="0"/>
                <a:ea typeface="MS Gothic" pitchFamily="49" charset="-128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39850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>
                <a:latin typeface="Arial" charset="0"/>
                <a:ea typeface="MS Gothic" pitchFamily="49" charset="-128"/>
                <a:cs typeface="Arial" pitchFamily="34" charset="0"/>
              </a:defRPr>
            </a:lvl1pPr>
          </a:lstStyle>
          <a:p>
            <a:pPr>
              <a:defRPr/>
            </a:pPr>
            <a:fld id="{0CCEA20D-A8BF-481D-953F-205FA40C4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151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39850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>
                <a:latin typeface="Arial" charset="0"/>
                <a:ea typeface="MS Gothic" pitchFamily="49" charset="-128"/>
                <a:cs typeface="Arial" pitchFamily="34" charset="0"/>
              </a:defRPr>
            </a:lvl1pPr>
          </a:lstStyle>
          <a:p>
            <a:pPr>
              <a:defRPr/>
            </a:pPr>
            <a:fld id="{5E0D9BD4-8D24-4B07-948B-78A9B830D143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39850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>
                <a:latin typeface="Arial" charset="0"/>
                <a:ea typeface="MS Gothic" pitchFamily="49" charset="-128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39850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>
                <a:latin typeface="Arial" charset="0"/>
                <a:ea typeface="MS Gothic" pitchFamily="49" charset="-128"/>
                <a:cs typeface="Arial" pitchFamily="34" charset="0"/>
              </a:defRPr>
            </a:lvl1pPr>
          </a:lstStyle>
          <a:p>
            <a:pPr>
              <a:defRPr/>
            </a:pPr>
            <a:fld id="{E7F7E9F5-0D46-40C7-8424-2C4FD29959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95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E2FF7F-9DF1-4FAD-97EF-D19A8766B42E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7676BC-D0F8-4676-B092-613971921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61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21" r:id="rId12"/>
    <p:sldLayoutId id="214748382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LinWind\Desktop\Background-Winter-Desktop-Wallpaper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076" y="-165099"/>
            <a:ext cx="9363076" cy="7023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67548" y="692696"/>
            <a:ext cx="8496944" cy="1938992"/>
          </a:xfrm>
          <a:prstGeom prst="rect">
            <a:avLst/>
          </a:prstGeom>
          <a:noFill/>
        </p:spPr>
        <p:txBody>
          <a:bodyPr wrap="square" lIns="91350" tIns="45677" rIns="91350" bIns="45677" rtlCol="0">
            <a:spAutoFit/>
          </a:bodyPr>
          <a:lstStyle/>
          <a:p>
            <a:pPr algn="ctr"/>
            <a:r>
              <a:rPr lang="ru-RU" sz="6000" dirty="0">
                <a:solidFill>
                  <a:srgbClr val="C00000"/>
                </a:solidFill>
              </a:rPr>
              <a:t>В гости к нам пришла зимушка-зима…</a:t>
            </a:r>
          </a:p>
        </p:txBody>
      </p:sp>
      <p:pic>
        <p:nvPicPr>
          <p:cNvPr id="1030" name="Picture 6" descr="C:\Users\LinWind\Desktop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645024"/>
            <a:ext cx="489654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5" descr="C:\Users\LinWind\Desktop\Background-Winter-Desktop-Wallpaper-1024x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0" y="-165099"/>
            <a:ext cx="9363075" cy="702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0" y="260352"/>
            <a:ext cx="8334375" cy="1238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0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175" y="1419226"/>
            <a:ext cx="2554288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05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1179513"/>
            <a:ext cx="2054225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0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79522"/>
            <a:ext cx="2079625" cy="271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0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6651625" y="1179513"/>
            <a:ext cx="228600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0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702050"/>
            <a:ext cx="2008188" cy="282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0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7" y="3954472"/>
            <a:ext cx="2005013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1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4" t="13023" r="10298" b="19855"/>
          <a:stretch>
            <a:fillRect/>
          </a:stretch>
        </p:blipFill>
        <p:spPr bwMode="auto">
          <a:xfrm>
            <a:off x="2305050" y="3868743"/>
            <a:ext cx="1901825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6011" name="Group 5"/>
          <p:cNvGrpSpPr>
            <a:grpSpLocks/>
          </p:cNvGrpSpPr>
          <p:nvPr/>
        </p:nvGrpSpPr>
        <p:grpSpPr bwMode="auto">
          <a:xfrm>
            <a:off x="6372228" y="3702050"/>
            <a:ext cx="2565400" cy="2827338"/>
            <a:chOff x="3742" y="1814"/>
            <a:chExt cx="1748" cy="1874"/>
          </a:xfrm>
        </p:grpSpPr>
        <p:pic>
          <p:nvPicPr>
            <p:cNvPr id="256012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2" y="1814"/>
              <a:ext cx="1749" cy="1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3742" y="1814"/>
              <a:ext cx="1749" cy="1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880806">
                <a:defRPr/>
              </a:pPr>
              <a:endParaRPr lang="ru-RU" kern="0">
                <a:solidFill>
                  <a:sysClr val="windowText" lastClr="000000"/>
                </a:solidFill>
                <a:latin typeface="Arial" pitchFamily="34" charset="0"/>
                <a:ea typeface="MS Gothic" pitchFamily="49" charset="-128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2088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ISSAN SILVIA обои для рабочего стола. Фото Nissan Silvia: Nissan Silvia WPAPERS.RU (Wallpapers)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50"/>
            <a:ext cx="9144000" cy="71734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48064" y="285736"/>
            <a:ext cx="3995936" cy="2270165"/>
          </a:xfrm>
          <a:prstGeom prst="rect">
            <a:avLst/>
          </a:prstGeom>
        </p:spPr>
        <p:txBody>
          <a:bodyPr wrap="square" lIns="91350" tIns="45677" rIns="91350" bIns="45677">
            <a:spAutoFit/>
          </a:bodyPr>
          <a:lstStyle/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Зима наступила, уснула природа.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улице холод - плохая погода.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улице ветер, мороз, гололёд,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Унылую песню зима нам поёт.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Как хочется жарче избу натопить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просто на улицу не выходить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b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LinWind\Desktop\695598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"/>
            <a:ext cx="9144000" cy="6857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5461774"/>
            <a:ext cx="7632848" cy="830997"/>
          </a:xfrm>
          <a:prstGeom prst="rect">
            <a:avLst/>
          </a:prstGeom>
          <a:noFill/>
        </p:spPr>
        <p:txBody>
          <a:bodyPr wrap="square" lIns="91350" tIns="45677" rIns="91350" bIns="45677" rtlCol="0">
            <a:spAutoFit/>
          </a:bodyPr>
          <a:lstStyle/>
          <a:p>
            <a:pPr algn="ctr"/>
            <a:r>
              <a:rPr lang="ru-RU" sz="2400" dirty="0"/>
              <a:t>Все кругом белое: все покрыто снегом и земля и деревья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inWind\Desktop\1317231344_f_166666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79715" y="5229200"/>
            <a:ext cx="4960525" cy="954107"/>
          </a:xfrm>
          <a:prstGeom prst="rect">
            <a:avLst/>
          </a:prstGeom>
          <a:noFill/>
        </p:spPr>
        <p:txBody>
          <a:bodyPr wrap="square" lIns="91350" tIns="45677" rIns="91350" bIns="45677" rtlCol="0">
            <a:spAutoFit/>
          </a:bodyPr>
          <a:lstStyle/>
          <a:p>
            <a:pPr algn="ctr"/>
            <a:r>
              <a:rPr lang="ru-RU" sz="2800" dirty="0"/>
              <a:t>На улице холодно, мороз рисует узоры на окнах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LinWind\Desktop\dx-winter-snow-screensa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08646" y="6379169"/>
            <a:ext cx="8935356" cy="461665"/>
          </a:xfrm>
          <a:prstGeom prst="rect">
            <a:avLst/>
          </a:prstGeom>
          <a:noFill/>
        </p:spPr>
        <p:txBody>
          <a:bodyPr wrap="square" lIns="91350" tIns="45677" rIns="91350" bIns="45677" rtlCol="0">
            <a:spAutoFit/>
          </a:bodyPr>
          <a:lstStyle/>
          <a:p>
            <a:r>
              <a:rPr lang="ru-RU" sz="2400" dirty="0"/>
              <a:t>Как называется явление в природе, когда идет снег?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inWind\Desktop\1317231344_f_166666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7706" y="241900"/>
            <a:ext cx="4960525" cy="523220"/>
          </a:xfrm>
          <a:prstGeom prst="rect">
            <a:avLst/>
          </a:prstGeom>
          <a:noFill/>
        </p:spPr>
        <p:txBody>
          <a:bodyPr wrap="square" lIns="91350" tIns="45677" rIns="91350" bIns="45677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физкультминутка</a:t>
            </a:r>
          </a:p>
        </p:txBody>
      </p:sp>
      <p:pic>
        <p:nvPicPr>
          <p:cNvPr id="3074" name="Picture 2" descr="Картинки по запросу физкультминутка про снег кружитс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4"/>
            <a:ext cx="7344816" cy="550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11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LinWind\Desktop\36646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51520" y="5949280"/>
            <a:ext cx="3168352" cy="369332"/>
          </a:xfrm>
          <a:prstGeom prst="rect">
            <a:avLst/>
          </a:prstGeom>
          <a:noFill/>
        </p:spPr>
        <p:txBody>
          <a:bodyPr wrap="square" lIns="91350" tIns="45677" rIns="91350" bIns="45677" rtlCol="0">
            <a:spAutoFit/>
          </a:bodyPr>
          <a:lstStyle/>
          <a:p>
            <a:r>
              <a:rPr lang="ru-RU" dirty="0"/>
              <a:t>Сугробы снега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LinWind\Desktop\winter-wallpapers-snowstorm-019273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23528" y="6237312"/>
            <a:ext cx="3384376" cy="369332"/>
          </a:xfrm>
          <a:prstGeom prst="rect">
            <a:avLst/>
          </a:prstGeom>
          <a:noFill/>
        </p:spPr>
        <p:txBody>
          <a:bodyPr wrap="square" lIns="91350" tIns="45677" rIns="91350" bIns="45677" rtlCol="0">
            <a:spAutoFit/>
          </a:bodyPr>
          <a:lstStyle/>
          <a:p>
            <a:r>
              <a:rPr lang="ru-RU" dirty="0"/>
              <a:t>Дует холодный зимний ветер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389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329" y="2103438"/>
            <a:ext cx="6453343" cy="3932237"/>
          </a:xfrm>
          <a:noFill/>
        </p:spPr>
      </p:pic>
      <p:pic>
        <p:nvPicPr>
          <p:cNvPr id="29389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00" y="332686"/>
            <a:ext cx="3744000" cy="151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632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elayfoto.ru/wp-content/uploads/2012/11/%D0%B7%D0%B8%D0%BC%D0%B0-2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" y="0"/>
            <a:ext cx="12191999" cy="68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80970" y="188640"/>
            <a:ext cx="8782084" cy="6480720"/>
          </a:xfrm>
          <a:prstGeom prst="snip2DiagRect">
            <a:avLst/>
          </a:prstGeom>
          <a:solidFill>
            <a:schemeClr val="bg1">
              <a:lumMod val="75000"/>
              <a:alpha val="23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677" rIns="91350" bIns="45677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1" y="871328"/>
            <a:ext cx="6912338" cy="4524315"/>
          </a:xfrm>
          <a:prstGeom prst="rect">
            <a:avLst/>
          </a:prstGeom>
          <a:noFill/>
        </p:spPr>
        <p:txBody>
          <a:bodyPr wrap="square" lIns="91350" tIns="45677" rIns="91350" bIns="45677">
            <a:spAutoFit/>
          </a:bodyPr>
          <a:lstStyle/>
          <a:p>
            <a:r>
              <a:rPr lang="ru-RU" sz="48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С наступлением зимы многие птицы </a:t>
            </a:r>
          </a:p>
          <a:p>
            <a:r>
              <a:rPr lang="ru-RU" sz="48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покидают родные края. Однако, немало </a:t>
            </a:r>
          </a:p>
          <a:p>
            <a:r>
              <a:rPr lang="ru-RU" sz="48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из них остается зимовать вместе с нами…</a:t>
            </a:r>
          </a:p>
        </p:txBody>
      </p:sp>
    </p:spTree>
    <p:extLst>
      <p:ext uri="{BB962C8B-B14F-4D97-AF65-F5344CB8AC3E}">
        <p14:creationId xmlns:p14="http://schemas.microsoft.com/office/powerpoint/2010/main" val="338925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80970" y="188640"/>
            <a:ext cx="8782084" cy="6480720"/>
          </a:xfrm>
          <a:prstGeom prst="snip2DiagRect">
            <a:avLst/>
          </a:prstGeom>
          <a:solidFill>
            <a:schemeClr val="bg1">
              <a:lumMod val="75000"/>
              <a:alpha val="23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677" rIns="91350" bIns="45677"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6503" y="692699"/>
            <a:ext cx="5801909" cy="830997"/>
          </a:xfrm>
          <a:prstGeom prst="rect">
            <a:avLst/>
          </a:prstGeom>
          <a:noFill/>
        </p:spPr>
        <p:txBody>
          <a:bodyPr wrap="none" lIns="91350" tIns="45677" rIns="91350" bIns="45677">
            <a:spAutoFit/>
          </a:bodyPr>
          <a:lstStyle/>
          <a:p>
            <a:pPr algn="ctr"/>
            <a:r>
              <a:rPr lang="ru-RU" sz="48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4F81BD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Отгадайте загадки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02729" y="1977634"/>
            <a:ext cx="2874728" cy="1323439"/>
          </a:xfrm>
          <a:prstGeom prst="rect">
            <a:avLst/>
          </a:prstGeom>
          <a:noFill/>
        </p:spPr>
        <p:txBody>
          <a:bodyPr wrap="square" lIns="91350" tIns="45677" rIns="91350" bIns="45677">
            <a:spAutoFit/>
          </a:bodyPr>
          <a:lstStyle/>
          <a:p>
            <a:r>
              <a:rPr lang="ru-RU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Спинкою</a:t>
            </a: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зеленовата,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Животиком желтовата,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Чёрненькая шапочка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полоска шарфика.</a:t>
            </a:r>
          </a:p>
        </p:txBody>
      </p:sp>
      <p:pic>
        <p:nvPicPr>
          <p:cNvPr id="1026" name="Picture 2" descr="http://sergvlar.ru/wp-content/uploads/2011/04/46654_or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0558" y="1647681"/>
            <a:ext cx="2342820" cy="1983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860032" y="4230959"/>
            <a:ext cx="2874728" cy="1631216"/>
          </a:xfrm>
          <a:prstGeom prst="rect">
            <a:avLst/>
          </a:prstGeom>
          <a:noFill/>
        </p:spPr>
        <p:txBody>
          <a:bodyPr wrap="square" lIns="91350" tIns="45677" rIns="91350" bIns="45677">
            <a:spAutoFit/>
          </a:bodyPr>
          <a:lstStyle/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небе кружит птичек стая,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Стая, вовсе не простая!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Стаю эту ты не бей: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Стаю сизых … .</a:t>
            </a:r>
          </a:p>
        </p:txBody>
      </p:sp>
      <p:pic>
        <p:nvPicPr>
          <p:cNvPr id="1030" name="Picture 6" descr="http://upload.wikimedia.org/wikipedia/commons/a/aa/Go%C5%82%C4%85b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0753" y="4039134"/>
            <a:ext cx="2057890" cy="2014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6603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80970" y="188640"/>
            <a:ext cx="8782084" cy="6480720"/>
          </a:xfrm>
          <a:prstGeom prst="snip2DiagRect">
            <a:avLst/>
          </a:prstGeom>
          <a:solidFill>
            <a:schemeClr val="bg1">
              <a:lumMod val="75000"/>
              <a:alpha val="23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677" rIns="91350" bIns="45677"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6503" y="692699"/>
            <a:ext cx="5801909" cy="830997"/>
          </a:xfrm>
          <a:prstGeom prst="rect">
            <a:avLst/>
          </a:prstGeom>
          <a:noFill/>
        </p:spPr>
        <p:txBody>
          <a:bodyPr wrap="none" lIns="91350" tIns="45677" rIns="91350" bIns="45677">
            <a:spAutoFit/>
          </a:bodyPr>
          <a:lstStyle/>
          <a:p>
            <a:pPr algn="ctr"/>
            <a:r>
              <a:rPr lang="ru-RU" sz="48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4F81BD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Отгадайте загадки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19949" y="1728939"/>
            <a:ext cx="2874728" cy="1631216"/>
          </a:xfrm>
          <a:prstGeom prst="rect">
            <a:avLst/>
          </a:prstGeom>
          <a:noFill/>
        </p:spPr>
        <p:txBody>
          <a:bodyPr wrap="square" lIns="91350" tIns="45677" rIns="91350" bIns="45677">
            <a:spAutoFit/>
          </a:bodyPr>
          <a:lstStyle/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Найдешь её в своём дворе,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Она на радость детворе.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Ты обижать её не смей!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Эта птичка - ...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75756" y="4022651"/>
            <a:ext cx="2874728" cy="2246769"/>
          </a:xfrm>
          <a:prstGeom prst="rect">
            <a:avLst/>
          </a:prstGeom>
          <a:noFill/>
        </p:spPr>
        <p:txBody>
          <a:bodyPr wrap="square" lIns="91350" tIns="45677" rIns="91350" bIns="45677">
            <a:spAutoFit/>
          </a:bodyPr>
          <a:lstStyle/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лесу, под щебет,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Звон и свист,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Стучит лесной телеграфист: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"Здорово, дрозд, приятель!"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ставит подпись ...</a:t>
            </a:r>
          </a:p>
        </p:txBody>
      </p:sp>
      <p:pic>
        <p:nvPicPr>
          <p:cNvPr id="2050" name="Picture 2" descr="http://pticyrus.info/wp-content/uploads/2012/02/1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755075"/>
            <a:ext cx="2520280" cy="1890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http://www.goldensites.ru/media/1/B_7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8430" y="4005066"/>
            <a:ext cx="1919964" cy="201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3743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80970" y="188640"/>
            <a:ext cx="8782084" cy="6480720"/>
          </a:xfrm>
          <a:prstGeom prst="snip2DiagRect">
            <a:avLst/>
          </a:prstGeom>
          <a:solidFill>
            <a:schemeClr val="bg1">
              <a:lumMod val="75000"/>
              <a:alpha val="23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677" rIns="91350" bIns="45677"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6503" y="692699"/>
            <a:ext cx="5801909" cy="830997"/>
          </a:xfrm>
          <a:prstGeom prst="rect">
            <a:avLst/>
          </a:prstGeom>
          <a:noFill/>
        </p:spPr>
        <p:txBody>
          <a:bodyPr wrap="none" lIns="91350" tIns="45677" rIns="91350" bIns="45677">
            <a:spAutoFit/>
          </a:bodyPr>
          <a:lstStyle/>
          <a:p>
            <a:pPr algn="ctr"/>
            <a:r>
              <a:rPr lang="ru-RU" sz="48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4F81BD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Отгадайте загадки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1168" y="1700808"/>
            <a:ext cx="2874728" cy="1938992"/>
          </a:xfrm>
          <a:prstGeom prst="rect">
            <a:avLst/>
          </a:prstGeom>
          <a:noFill/>
        </p:spPr>
        <p:txBody>
          <a:bodyPr wrap="square" lIns="91350" tIns="45677" rIns="91350" bIns="45677">
            <a:spAutoFit/>
          </a:bodyPr>
          <a:lstStyle/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Хочет с детства эта птица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Стать известною певицей.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День и ночь неугомонно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" Кар–кар–кар! " – поёт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73400" y="4077072"/>
            <a:ext cx="2874728" cy="1938992"/>
          </a:xfrm>
          <a:prstGeom prst="rect">
            <a:avLst/>
          </a:prstGeom>
          <a:noFill/>
        </p:spPr>
        <p:txBody>
          <a:bodyPr wrap="square" lIns="91350" tIns="45677" rIns="91350" bIns="45677">
            <a:spAutoFit/>
          </a:bodyPr>
          <a:lstStyle/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Чернокрылый,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Красногрудый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зимой найдет приют: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 боится он простуды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С первым снегом</a:t>
            </a:r>
          </a:p>
          <a:p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Тут как тут!</a:t>
            </a:r>
          </a:p>
        </p:txBody>
      </p:sp>
      <p:pic>
        <p:nvPicPr>
          <p:cNvPr id="1028" name="Picture 4" descr="http://www.ua.all.biz/img/ua/catalog/1948833.jpe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313" y="3971387"/>
            <a:ext cx="2234149" cy="21503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6" name="Picture 2" descr="https://cont.ws/uploads/pic/2019/11/D5Yh2MOWAAAaVzy%20%281%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85928"/>
            <a:ext cx="2540018" cy="1785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037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inWind\Desktop\1317231344_f_166666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63688" y="202003"/>
            <a:ext cx="4960525" cy="523220"/>
          </a:xfrm>
          <a:prstGeom prst="rect">
            <a:avLst/>
          </a:prstGeom>
          <a:noFill/>
        </p:spPr>
        <p:txBody>
          <a:bodyPr wrap="square" lIns="91350" tIns="45677" rIns="91350" bIns="45677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Физкультминутка</a:t>
            </a:r>
            <a:r>
              <a:rPr lang="ru-RU" sz="28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85" y="1124752"/>
            <a:ext cx="3594530" cy="5007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723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80970" y="188640"/>
            <a:ext cx="8782084" cy="6480720"/>
          </a:xfrm>
          <a:prstGeom prst="snip2DiagRect">
            <a:avLst/>
          </a:prstGeom>
          <a:solidFill>
            <a:schemeClr val="bg1">
              <a:lumMod val="75000"/>
              <a:alpha val="23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677" rIns="91350" bIns="45677"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53" y="692699"/>
            <a:ext cx="6819817" cy="830997"/>
          </a:xfrm>
          <a:prstGeom prst="rect">
            <a:avLst/>
          </a:prstGeom>
          <a:noFill/>
        </p:spPr>
        <p:txBody>
          <a:bodyPr wrap="none" lIns="91350" tIns="45677" rIns="91350" bIns="45677">
            <a:spAutoFit/>
          </a:bodyPr>
          <a:lstStyle/>
          <a:p>
            <a:pPr algn="ctr"/>
            <a:r>
              <a:rPr lang="ru-RU" sz="48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4F81BD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Постройте кормушки!</a:t>
            </a:r>
          </a:p>
        </p:txBody>
      </p:sp>
      <p:pic>
        <p:nvPicPr>
          <p:cNvPr id="5122" name="Picture 2" descr="http://www.barbariki.ru/images/feeder/2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911432"/>
            <a:ext cx="2592288" cy="199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http://4gazon.ru/wp-content/uploads/2013/07/kormushka-dlya-ptic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12" y="1659139"/>
            <a:ext cx="2254651" cy="2494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6" name="Picture 6" descr="http://img0.liveinternet.ru/images/attach/c/4/82/447/82447664_0006278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875" y="4007909"/>
            <a:ext cx="2669021" cy="1952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30" name="Picture 10" descr="http://500ptiz.ru/wp-content/uploads/2011/11/kormushki_birds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21" y="4154130"/>
            <a:ext cx="2306949" cy="2043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8" name="Picture 8" descr="http://xn----8sbiecm6bhdx8i.xn--p1ai/sites/default/files/kormushka_butilk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351" y="3460934"/>
            <a:ext cx="2297661" cy="1559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5724128" y="1534251"/>
            <a:ext cx="2837362" cy="4401205"/>
          </a:xfrm>
          <a:prstGeom prst="rect">
            <a:avLst/>
          </a:prstGeom>
          <a:noFill/>
        </p:spPr>
        <p:txBody>
          <a:bodyPr wrap="square" lIns="91350" tIns="45677" rIns="91350" bIns="45677">
            <a:spAutoFit/>
          </a:bodyPr>
          <a:lstStyle/>
          <a:p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морозы птицы с радостью полакомятся кормом, оставленным людьми в кормушках. Это поможет им пережить сильные холода.</a:t>
            </a:r>
          </a:p>
        </p:txBody>
      </p:sp>
    </p:spTree>
    <p:extLst>
      <p:ext uri="{BB962C8B-B14F-4D97-AF65-F5344CB8AC3E}">
        <p14:creationId xmlns:p14="http://schemas.microsoft.com/office/powerpoint/2010/main" val="410031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80970" y="188640"/>
            <a:ext cx="8782084" cy="6480720"/>
          </a:xfrm>
          <a:prstGeom prst="snip2DiagRect">
            <a:avLst/>
          </a:prstGeom>
          <a:solidFill>
            <a:schemeClr val="bg1">
              <a:lumMod val="75000"/>
              <a:alpha val="23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677" rIns="91350" bIns="45677"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592" y="692699"/>
            <a:ext cx="6797759" cy="830997"/>
          </a:xfrm>
          <a:prstGeom prst="rect">
            <a:avLst/>
          </a:prstGeom>
          <a:noFill/>
        </p:spPr>
        <p:txBody>
          <a:bodyPr wrap="none" lIns="91350" tIns="45677" rIns="91350" bIns="45677">
            <a:spAutoFit/>
          </a:bodyPr>
          <a:lstStyle/>
          <a:p>
            <a:pPr algn="ctr"/>
            <a:r>
              <a:rPr lang="ru-RU" sz="48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4F81BD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Угадай, кто спрятался</a:t>
            </a:r>
          </a:p>
        </p:txBody>
      </p:sp>
      <p:pic>
        <p:nvPicPr>
          <p:cNvPr id="1029" name="Picture 5" descr="C:\Users\Sergei\Desktop\28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80" y="1628800"/>
            <a:ext cx="2861696" cy="27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9694" y="1498600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68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80970" y="188640"/>
            <a:ext cx="8782084" cy="6480720"/>
          </a:xfrm>
          <a:prstGeom prst="snip2DiagRect">
            <a:avLst/>
          </a:prstGeom>
          <a:solidFill>
            <a:schemeClr val="bg1">
              <a:lumMod val="75000"/>
              <a:alpha val="23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677" rIns="91350" bIns="45677"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592" y="692699"/>
            <a:ext cx="6797759" cy="830997"/>
          </a:xfrm>
          <a:prstGeom prst="rect">
            <a:avLst/>
          </a:prstGeom>
          <a:noFill/>
        </p:spPr>
        <p:txBody>
          <a:bodyPr wrap="none" lIns="91350" tIns="45677" rIns="91350" bIns="45677">
            <a:spAutoFit/>
          </a:bodyPr>
          <a:lstStyle/>
          <a:p>
            <a:pPr algn="ctr"/>
            <a:r>
              <a:rPr lang="ru-RU" sz="48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4F81BD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Угадай, кто спрятался</a:t>
            </a:r>
          </a:p>
        </p:txBody>
      </p:sp>
      <p:pic>
        <p:nvPicPr>
          <p:cNvPr id="2050" name="Picture 2" descr="C:\Users\Sergei\Desktop\bird2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2" y="1985971"/>
            <a:ext cx="381000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9694" y="1498600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97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295284"/>
            <a:ext cx="7680960" cy="1371600"/>
          </a:xfrm>
        </p:spPr>
        <p:txBody>
          <a:bodyPr/>
          <a:lstStyle/>
          <a:p>
            <a:r>
              <a:rPr lang="ru-RU" dirty="0"/>
              <a:t>Четвертый лишний</a:t>
            </a:r>
          </a:p>
        </p:txBody>
      </p:sp>
      <p:pic>
        <p:nvPicPr>
          <p:cNvPr id="4" name="Picture 4" descr="http://www.ua.all.biz/img/ua/catalog/1948833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462" y="1170911"/>
            <a:ext cx="2714547" cy="2618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https://cont.ws/uploads/pic/2019/11/D5Yh2MOWAAAaVzy%20%281%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9952" y="1268760"/>
            <a:ext cx="3360928" cy="236315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283968" y="3866808"/>
            <a:ext cx="3096344" cy="2302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D:\Свадьба Вани и Кати г. Волгоград\Lebed-vozle-ozera-720x40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520" y="3789040"/>
            <a:ext cx="3888432" cy="2751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2599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Молодцы!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6" descr="D:\Свадьба Вани и Кати г. Волгоград\Lebed-vozle-ozera-720x4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1700808"/>
            <a:ext cx="5392774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6828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Четвертый лишний</a:t>
            </a:r>
          </a:p>
        </p:txBody>
      </p:sp>
      <p:pic>
        <p:nvPicPr>
          <p:cNvPr id="9" name="Picture 2" descr="C:\Users\LinWind\Desktop\dx-winter-snow-screensav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02" y="1142746"/>
            <a:ext cx="3528392" cy="2646294"/>
          </a:xfrm>
          <a:prstGeom prst="rect">
            <a:avLst/>
          </a:prstGeom>
          <a:noFill/>
        </p:spPr>
      </p:pic>
      <p:pic>
        <p:nvPicPr>
          <p:cNvPr id="10" name="Picture 2" descr="C:\Users\LinWind\Desktop\winter-wallpapers-snowstorm-019273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245474"/>
            <a:ext cx="3407363" cy="2555522"/>
          </a:xfrm>
          <a:prstGeom prst="rect">
            <a:avLst/>
          </a:prstGeom>
          <a:noFill/>
        </p:spPr>
      </p:pic>
      <p:pic>
        <p:nvPicPr>
          <p:cNvPr id="11" name="Picture 2" descr="C:\Users\LinWind\Desktop\1317231344_f_166666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890361"/>
            <a:ext cx="3528392" cy="264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26" y="3890361"/>
            <a:ext cx="3791997" cy="264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433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Молодец!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7"/>
            <a:ext cx="5688632" cy="3969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564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Заголовок 1"/>
          <p:cNvSpPr>
            <a:spLocks noGrp="1"/>
          </p:cNvSpPr>
          <p:nvPr>
            <p:ph type="title"/>
          </p:nvPr>
        </p:nvSpPr>
        <p:spPr>
          <a:xfrm>
            <a:off x="707040" y="458362"/>
            <a:ext cx="7680960" cy="1371600"/>
          </a:xfrm>
        </p:spPr>
        <p:txBody>
          <a:bodyPr/>
          <a:lstStyle/>
          <a:p>
            <a:pPr eaLnBrk="1" hangingPunct="1"/>
            <a:r>
              <a:rPr lang="ru-RU" sz="2400" dirty="0"/>
              <a:t>Физкультминутка</a:t>
            </a:r>
            <a:br>
              <a:rPr lang="ru-RU" sz="2400" dirty="0"/>
            </a:br>
            <a:r>
              <a:rPr lang="ru-RU" sz="2400" dirty="0"/>
              <a:t>«Мамины помощники»</a:t>
            </a:r>
          </a:p>
        </p:txBody>
      </p:sp>
      <p:sp>
        <p:nvSpPr>
          <p:cNvPr id="314371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3143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00" y="1556804"/>
            <a:ext cx="8154720" cy="4609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67873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276164"/>
            <a:ext cx="7680960" cy="1371600"/>
          </a:xfrm>
        </p:spPr>
        <p:txBody>
          <a:bodyPr/>
          <a:lstStyle/>
          <a:p>
            <a:r>
              <a:rPr lang="ru-RU" dirty="0"/>
              <a:t>Игра «Какой, какая, какие?»</a:t>
            </a:r>
          </a:p>
        </p:txBody>
      </p:sp>
      <p:pic>
        <p:nvPicPr>
          <p:cNvPr id="4" name="Picture 2" descr="C:\Users\LinWind\Desktop\dx-winter-snow-screensaver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7"/>
            <a:ext cx="3960440" cy="297033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4653136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Если на улице идет снег,</a:t>
            </a:r>
          </a:p>
          <a:p>
            <a:r>
              <a:rPr lang="ru-RU" dirty="0"/>
              <a:t> то погода какая? - </a:t>
            </a:r>
            <a:r>
              <a:rPr lang="ru-RU" u="sng" dirty="0"/>
              <a:t>снежная</a:t>
            </a:r>
          </a:p>
        </p:txBody>
      </p:sp>
      <p:pic>
        <p:nvPicPr>
          <p:cNvPr id="6" name="Picture 2" descr="C:\Users\LinWind\Desktop\winter-wallpapers-snowstorm-019273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412776"/>
            <a:ext cx="3911419" cy="293356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716016" y="4797152"/>
            <a:ext cx="4055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Если на улице дует ветер, то погода какая? - </a:t>
            </a:r>
            <a:r>
              <a:rPr lang="ru-RU" u="sng" dirty="0"/>
              <a:t>ветреная</a:t>
            </a:r>
          </a:p>
        </p:txBody>
      </p:sp>
    </p:spTree>
    <p:extLst>
      <p:ext uri="{BB962C8B-B14F-4D97-AF65-F5344CB8AC3E}">
        <p14:creationId xmlns:p14="http://schemas.microsoft.com/office/powerpoint/2010/main" val="119178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Игра «Какой, какая, какие?»</a:t>
            </a:r>
          </a:p>
        </p:txBody>
      </p:sp>
      <p:pic>
        <p:nvPicPr>
          <p:cNvPr id="8" name="Picture 2" descr="C:\Users\LinWind\Desktop\1317231344_f_1666664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260" y="1429296"/>
            <a:ext cx="4225032" cy="31687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4653136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Если на улице мороз,</a:t>
            </a:r>
          </a:p>
          <a:p>
            <a:r>
              <a:rPr lang="ru-RU" dirty="0"/>
              <a:t> то погода какая? - </a:t>
            </a:r>
            <a:r>
              <a:rPr lang="ru-RU" u="sng" dirty="0"/>
              <a:t>морозная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16016" y="4797152"/>
            <a:ext cx="4055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Если птицы остаются зимовать с нами, то птицы какие? - </a:t>
            </a:r>
            <a:r>
              <a:rPr lang="ru-RU" u="sng" dirty="0"/>
              <a:t>зимующие</a:t>
            </a:r>
          </a:p>
        </p:txBody>
      </p:sp>
      <p:pic>
        <p:nvPicPr>
          <p:cNvPr id="9" name="Рисунок 8" descr="https://im0-tub-ru.yandex.net/i?id=ecc28b1331090661b315832088c2bfe3-l&amp;n=1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8" t="50000" r="6173" b="9348"/>
          <a:stretch/>
        </p:blipFill>
        <p:spPr bwMode="auto">
          <a:xfrm>
            <a:off x="5067365" y="1484784"/>
            <a:ext cx="3704085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750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LinWind\Desktop\80157828_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03648" y="33265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Составьте рассказ о зимующих птицах.</a:t>
            </a:r>
          </a:p>
        </p:txBody>
      </p:sp>
      <p:pic>
        <p:nvPicPr>
          <p:cNvPr id="6" name="Рисунок 5" descr="https://im0-tub-ru.yandex.net/i?id=ecc28b1331090661b315832088c2bfe3-l&amp;n=1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3" t="4425" r="5051" b="5277"/>
          <a:stretch/>
        </p:blipFill>
        <p:spPr bwMode="auto">
          <a:xfrm>
            <a:off x="735422" y="836712"/>
            <a:ext cx="7673156" cy="563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im0-tub-ru.yandex.net/i?id=ecc28b1331090661b315832088c2bfe3-l&amp;n=1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3" t="4425" r="5051" b="5277"/>
          <a:stretch/>
        </p:blipFill>
        <p:spPr bwMode="auto">
          <a:xfrm>
            <a:off x="735422" y="836711"/>
            <a:ext cx="7673156" cy="563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LinWind\Desktop\80157828_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noFill/>
        </p:spPr>
      </p:pic>
      <p:pic>
        <p:nvPicPr>
          <p:cNvPr id="4" name="Рисунок 3" descr="https://ds05.infourok.ru/uploads/ex/0660/0004adc7-2997f52c/img4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827832"/>
            <a:ext cx="7560839" cy="57606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03648" y="33265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Составьте рассказ о зиме.</a:t>
            </a:r>
          </a:p>
        </p:txBody>
      </p:sp>
    </p:spTree>
    <p:extLst>
      <p:ext uri="{BB962C8B-B14F-4D97-AF65-F5344CB8AC3E}">
        <p14:creationId xmlns:p14="http://schemas.microsoft.com/office/powerpoint/2010/main" val="1886784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LinWind\Desktop\80157828_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2492897"/>
            <a:ext cx="8217452" cy="1200242"/>
          </a:xfrm>
          <a:prstGeom prst="rect">
            <a:avLst/>
          </a:prstGeom>
          <a:noFill/>
        </p:spPr>
        <p:txBody>
          <a:bodyPr wrap="none" lIns="91350" tIns="45677" rIns="91350" bIns="45677" rtlCol="0">
            <a:spAutoFit/>
          </a:bodyPr>
          <a:lstStyle/>
          <a:p>
            <a:r>
              <a:rPr lang="ru-RU" sz="3600" dirty="0"/>
              <a:t>Какие птицы </a:t>
            </a:r>
            <a:r>
              <a:rPr lang="ru-RU" sz="3600"/>
              <a:t>называются зимующие?</a:t>
            </a:r>
            <a:endParaRPr lang="ru-RU" sz="3600" dirty="0"/>
          </a:p>
          <a:p>
            <a:pPr algn="ctr"/>
            <a:r>
              <a:rPr lang="ru-RU" sz="3600" dirty="0"/>
              <a:t>Какие признаки зимы изучили?</a:t>
            </a:r>
          </a:p>
        </p:txBody>
      </p:sp>
    </p:spTree>
    <p:extLst>
      <p:ext uri="{BB962C8B-B14F-4D97-AF65-F5344CB8AC3E}">
        <p14:creationId xmlns:p14="http://schemas.microsoft.com/office/powerpoint/2010/main" val="38329411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273</TotalTime>
  <Words>323</Words>
  <Application>Microsoft Office PowerPoint</Application>
  <PresentationFormat>Экран (4:3)</PresentationFormat>
  <Paragraphs>63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MS Gothic</vt:lpstr>
      <vt:lpstr>Arial</vt:lpstr>
      <vt:lpstr>Century Gothic</vt:lpstr>
      <vt:lpstr>Garamond</vt:lpstr>
      <vt:lpstr>Савон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Четвертый лишний</vt:lpstr>
      <vt:lpstr>Молодцы!</vt:lpstr>
      <vt:lpstr>Четвертый лишний</vt:lpstr>
      <vt:lpstr>Молодец!</vt:lpstr>
      <vt:lpstr>Физкультминутка «Мамины помощники»</vt:lpstr>
      <vt:lpstr>Игра «Какой, какая, какие?»</vt:lpstr>
      <vt:lpstr>Игра «Какой, какая, какие?»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LinWind</dc:creator>
  <cp:lastModifiedBy>dou13</cp:lastModifiedBy>
  <cp:revision>26</cp:revision>
  <dcterms:created xsi:type="dcterms:W3CDTF">2014-11-29T14:48:27Z</dcterms:created>
  <dcterms:modified xsi:type="dcterms:W3CDTF">2024-02-01T09:35:01Z</dcterms:modified>
</cp:coreProperties>
</file>